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59" r:id="rId6"/>
    <p:sldId id="306" r:id="rId7"/>
    <p:sldId id="307" r:id="rId8"/>
    <p:sldId id="294" r:id="rId9"/>
    <p:sldId id="308" r:id="rId10"/>
    <p:sldId id="267" r:id="rId11"/>
    <p:sldId id="295" r:id="rId12"/>
    <p:sldId id="299" r:id="rId13"/>
    <p:sldId id="302" r:id="rId14"/>
    <p:sldId id="303" r:id="rId15"/>
    <p:sldId id="304" r:id="rId16"/>
    <p:sldId id="301" r:id="rId17"/>
    <p:sldId id="300" r:id="rId18"/>
    <p:sldId id="268" r:id="rId19"/>
    <p:sldId id="296" r:id="rId20"/>
    <p:sldId id="297" r:id="rId21"/>
    <p:sldId id="309" r:id="rId22"/>
    <p:sldId id="286" r:id="rId2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E49F1-67B8-438F-95B7-B1836DF083EB}" type="datetimeFigureOut">
              <a:rPr lang="ru-UA" smtClean="0"/>
              <a:t>16.09.2025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04D44-3726-47F8-94AD-A3EAD50B4FB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8527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FE4FA-68C3-9505-A231-DE6DF0221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8DCCCC-3CA7-8B6F-2CCF-60E586E31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B7D584-3871-35E7-145F-016399C02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06BF1-9118-4294-86DB-55487E8778BB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EBD915-3E70-9200-87C0-DEC2BC59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44136C-CE6A-AC73-3CE5-B3E28AFB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E593C5-C5D7-3232-9632-72915DA24C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589" y="-563883"/>
            <a:ext cx="2100075" cy="21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600BC-A2F6-6F3F-9715-7E24FFBC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958F29-BAFA-0298-ACAF-1EF9F5EBF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A7E35A-955E-1F07-272E-1C4167F3F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146A9-CF5C-4FBB-BFB9-C09E6408C2E7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DABA59-A67F-14DF-7218-0D39C521B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BD07EF-8855-D585-5F26-474BC2DFF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7044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5C21E7-F5A0-7FAA-C26A-994D25F2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D50F6E-D55C-3365-554F-6F7AECF83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5C0346-7D21-4153-46D9-752B6C8D0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BB84-231A-4206-A4EE-CE41A806440F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D52E35-29F1-F14D-13E5-0AEA1846A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FF080A-D01F-9A1E-9E29-801D5443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2686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8ED86-59DF-4FC4-C341-FB82AA7D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A9130C-D29B-35FC-C963-E6AFC03BC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D5ECD4-C3C5-EA0D-17C6-363E0D566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B4D5CF-214E-265D-5C66-B2540D741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83CB-1EBF-488B-8469-E0E7E2DEC3A5}" type="datetime1">
              <a:rPr lang="ru-UA" smtClean="0"/>
              <a:t>16.09.2025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E0434-909C-27A9-F5B7-01A0793D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DE980A-3AC9-707A-24A1-CFD3CC25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78027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2E41B3-A7D3-1778-0EC5-99E8FAB5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B61B0-C6B7-2AB6-A7C0-953E747C4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54CC10-1208-7739-CD33-2B8559E94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0D2009-2BE6-C09E-71D6-91E64AAA1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AD979D-99A1-4EE1-A9B2-34D62916B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E37C78-C4CA-3DF9-7F56-3CA9F02C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97-76C3-4D38-AA01-667108F458E4}" type="datetime1">
              <a:rPr lang="ru-UA" smtClean="0"/>
              <a:t>16.09.2025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9A74603-D690-4532-10D6-AB3649F3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4C79EA-4879-DDC2-026F-33CF68F6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4490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FD47F-ABFE-3CA4-4334-67E58A15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36C898-2E1B-2CA7-DFC4-C04805A3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9E98C-7293-4DBD-9E94-4726CA6AD24C}" type="datetime1">
              <a:rPr lang="ru-UA" smtClean="0"/>
              <a:t>16.09.2025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1887736-674C-0DF1-AF39-1DC71992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513FF8-7FC0-C8A9-52D9-0DAC4FEA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41334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143B90-72A9-2824-8DCC-C1106E7ED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AEDAF-8BFA-484C-8E92-337AE27C50D6}" type="datetime1">
              <a:rPr lang="ru-UA" smtClean="0"/>
              <a:t>16.09.2025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D055D4-F936-7EA8-2389-B175051C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7911AA-6D31-3E07-867A-20305362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9939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E8282-A2A1-461A-9574-DB6D164B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2A07B-B9C2-F273-9885-2592CF657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097A79-14A4-76DC-B94C-332BB418E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9C4FD-2C64-18FC-CFCA-B9135DE3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9007-E54B-46E4-85CB-3507BCDF3D50}" type="datetime1">
              <a:rPr lang="ru-UA" smtClean="0"/>
              <a:t>16.09.2025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8A8F20-5381-3EA0-07FD-B6DBFA1A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3E6B82-A3C1-913A-BCE2-908C988E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516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395E7-0E61-1D4F-820A-2FEFA6DC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6321EA-01AA-B147-15F7-615202D3D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9F290F-14FF-8A38-E984-C8A814271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A4E71E-6E00-B4EB-944E-A3EF29EE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C7FE-F1ED-437E-BCA6-937A777CB9F6}" type="datetime1">
              <a:rPr lang="ru-UA" smtClean="0"/>
              <a:t>16.09.2025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AE1BE6-7B0D-01C0-2062-0B9B68806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6325DE-B910-C6C9-C7F8-1C5ED57E1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643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CE152-7C98-439D-F31E-59C86D84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E476D4-4003-8813-E892-95E930B8F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C98E8-E014-09FB-7712-C42E13B4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6027-52DD-48D7-9950-CA7590C1EE70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0E5B0C-630A-77BE-2E14-1852F30C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92EAE0-EB19-4020-53B6-EE542CE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570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120F1E-4205-AACD-E050-1F2AEFECB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87248D-B8AB-9BC5-DF04-395F5DA9D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33BDE9-8B59-22E7-318E-6DD10539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DCF6-7772-45FA-B0C0-884CA3FDC8ED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8D8D4-E16F-4D01-7F77-57619244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831B9-623F-4209-CBF4-A721936A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18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E91E8-7035-2E9B-BFAF-2010506BE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37159F-CA81-AFDB-FE90-B3F91B657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9BF3AC-E54E-BDA5-E9C0-61BBBF5C4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38290-B494-425A-B225-A6D07A7823CA}" type="datetime1">
              <a:rPr lang="ru-UA" smtClean="0"/>
              <a:t>16.09.2025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772505-AE9E-A12C-C85A-4FCFE1A12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2448C7-29F8-09DA-F091-3607C5BC0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A6111-D63C-40D5-9119-9FF7EE75519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4402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CF3E5F-1A98-D9AA-7F11-4A3B359A3C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86" y="-91440"/>
            <a:ext cx="1627632" cy="1627632"/>
          </a:xfrm>
          <a:prstGeom prst="rect">
            <a:avLst/>
          </a:prstGeom>
        </p:spPr>
      </p:pic>
      <p:sp>
        <p:nvSpPr>
          <p:cNvPr id="7" name="文本占位符 1">
            <a:extLst>
              <a:ext uri="{FF2B5EF4-FFF2-40B4-BE49-F238E27FC236}">
                <a16:creationId xmlns:a16="http://schemas.microsoft.com/office/drawing/2014/main" id="{2609EC0C-5F19-A557-0B87-2A2E02C73237}"/>
              </a:ext>
            </a:extLst>
          </p:cNvPr>
          <p:cNvSpPr txBox="1">
            <a:spLocks/>
          </p:cNvSpPr>
          <p:nvPr/>
        </p:nvSpPr>
        <p:spPr>
          <a:xfrm>
            <a:off x="752469" y="2881158"/>
            <a:ext cx="5722935" cy="54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uk-UA" altLang="zh-CN" sz="4800" dirty="0">
                <a:solidFill>
                  <a:schemeClr val="tx1"/>
                </a:solidFill>
                <a:latin typeface="Arial" panose="020B0604020202020204" pitchFamily="34" charset="0"/>
                <a:ea typeface="AVATR Sans Light" panose="02000800000000000000" pitchFamily="50" charset="-122"/>
                <a:cs typeface="Arial" panose="020B0604020202020204" pitchFamily="34" charset="0"/>
              </a:rPr>
              <a:t>Анкета-заявка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59D6A19E-21D8-617C-706A-9A19D940BAC7}"/>
              </a:ext>
            </a:extLst>
          </p:cNvPr>
          <p:cNvSpPr txBox="1">
            <a:spLocks/>
          </p:cNvSpPr>
          <p:nvPr/>
        </p:nvSpPr>
        <p:spPr>
          <a:xfrm>
            <a:off x="761994" y="3561430"/>
            <a:ext cx="4101342" cy="3152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t"/>
            <a:r>
              <a:rPr kumimoji="1" lang="uk-UA" altLang="zh-CN" sz="18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 pitchFamily="50" charset="-122"/>
                <a:cs typeface="Arial" panose="020B0604020202020204" pitchFamily="34" charset="0"/>
              </a:rPr>
              <a:t>для отримання статусу дилера</a:t>
            </a:r>
            <a:endParaRPr kumimoji="1" lang="en-US" altLang="zh-CN" sz="18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 pitchFamily="50" charset="-122"/>
              <a:cs typeface="Arial" panose="020B0604020202020204" pitchFamily="34" charset="0"/>
            </a:endParaRPr>
          </a:p>
        </p:txBody>
      </p:sp>
      <p:sp>
        <p:nvSpPr>
          <p:cNvPr id="9" name="文本占位符 3">
            <a:extLst>
              <a:ext uri="{FF2B5EF4-FFF2-40B4-BE49-F238E27FC236}">
                <a16:creationId xmlns:a16="http://schemas.microsoft.com/office/drawing/2014/main" id="{E269A7E9-23A2-C8FB-E1DD-C38B6A4FBDAB}"/>
              </a:ext>
            </a:extLst>
          </p:cNvPr>
          <p:cNvSpPr txBox="1">
            <a:spLocks/>
          </p:cNvSpPr>
          <p:nvPr/>
        </p:nvSpPr>
        <p:spPr>
          <a:xfrm>
            <a:off x="754722" y="5241282"/>
            <a:ext cx="6173787" cy="5478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t">
              <a:buNone/>
            </a:pPr>
            <a:r>
              <a:rPr kumimoji="1" lang="uk-UA" altLang="zh-CN" sz="3200" dirty="0">
                <a:latin typeface="Arial" panose="020B0604020202020204" pitchFamily="34" charset="0"/>
                <a:ea typeface="AVATR Sans Light" panose="02000800000000000000" pitchFamily="50" charset="-122"/>
                <a:cs typeface="Arial" panose="020B0604020202020204" pitchFamily="34" charset="0"/>
              </a:rPr>
              <a:t>2025</a:t>
            </a:r>
            <a:endParaRPr kumimoji="1" lang="en-US" altLang="zh-CN" sz="3200" dirty="0">
              <a:latin typeface="Arial" panose="020B0604020202020204" pitchFamily="34" charset="0"/>
              <a:ea typeface="AVATR Sans Light" panose="02000800000000000000" pitchFamily="50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276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40066-3223-7927-73ED-5F3D4077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39DC7F45-5460-A8D2-1D39-EFB797F7F79E}"/>
              </a:ext>
            </a:extLst>
          </p:cNvPr>
          <p:cNvSpPr txBox="1">
            <a:spLocks/>
          </p:cNvSpPr>
          <p:nvPr/>
        </p:nvSpPr>
        <p:spPr>
          <a:xfrm>
            <a:off x="693713" y="1426063"/>
            <a:ext cx="5261291" cy="1551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11200" dirty="0">
                <a:solidFill>
                  <a:schemeClr val="tx1"/>
                </a:solidFill>
                <a:latin typeface="Arial" panose="020B0604020202020204" pitchFamily="34" charset="0"/>
                <a:ea typeface="AVATR Sans Light" panose="02000800000000000000" pitchFamily="50" charset="-122"/>
                <a:cs typeface="Arial" panose="020B0604020202020204" pitchFamily="34" charset="0"/>
              </a:rPr>
              <a:t>O1</a:t>
            </a:r>
            <a:endParaRPr kumimoji="1" lang="zh-CN" altLang="en-US" sz="11200" dirty="0">
              <a:solidFill>
                <a:schemeClr val="tx1"/>
              </a:solidFill>
              <a:latin typeface="Arial" panose="020B0604020202020204" pitchFamily="34" charset="0"/>
              <a:ea typeface="AVATR Sans Light" panose="02000800000000000000" pitchFamily="50" charset="-122"/>
              <a:cs typeface="Arial" panose="020B0604020202020204" pitchFamily="34" charset="0"/>
            </a:endParaRPr>
          </a:p>
        </p:txBody>
      </p:sp>
      <p:sp>
        <p:nvSpPr>
          <p:cNvPr id="3" name="文本占位符 3">
            <a:extLst>
              <a:ext uri="{FF2B5EF4-FFF2-40B4-BE49-F238E27FC236}">
                <a16:creationId xmlns:a16="http://schemas.microsoft.com/office/drawing/2014/main" id="{1728A7A3-FDBF-0CDE-8B92-D7BC20EB4AEF}"/>
              </a:ext>
            </a:extLst>
          </p:cNvPr>
          <p:cNvSpPr txBox="1">
            <a:spLocks/>
          </p:cNvSpPr>
          <p:nvPr/>
        </p:nvSpPr>
        <p:spPr>
          <a:xfrm>
            <a:off x="741339" y="2977256"/>
            <a:ext cx="3897336" cy="2070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uk-UA" altLang="zh-CN" sz="4000" dirty="0">
                <a:solidFill>
                  <a:schemeClr val="tx1"/>
                </a:solidFill>
                <a:latin typeface="Arial" panose="020B0604020202020204" pitchFamily="34" charset="0"/>
                <a:ea typeface="AVATR Sans Light" panose="02000800000000000000" pitchFamily="50" charset="-122"/>
                <a:cs typeface="Arial" panose="020B0604020202020204" pitchFamily="34" charset="0"/>
              </a:rPr>
              <a:t>Дані кандидата</a:t>
            </a:r>
          </a:p>
          <a:p>
            <a:pPr eaLnBrk="0" fontAlgn="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Будь ласка,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заповніть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цю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анкету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повністю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достовірно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Надана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інформація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буде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використана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оцінки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вашої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компанії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як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потенційного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партнера бренду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Avatr.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Усі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дані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конфіденційні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захищені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en-US" altLang="zh-CN" sz="4000" dirty="0">
              <a:solidFill>
                <a:schemeClr val="tx1"/>
              </a:solidFill>
              <a:latin typeface="Arial" panose="020B0604020202020204" pitchFamily="34" charset="0"/>
              <a:ea typeface="AVATR Font Light" panose="020004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2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829A-7E7E-B0A4-461D-196BD9DC7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4">
            <a:extLst>
              <a:ext uri="{FF2B5EF4-FFF2-40B4-BE49-F238E27FC236}">
                <a16:creationId xmlns:a16="http://schemas.microsoft.com/office/drawing/2014/main" id="{C5ADA30C-479A-B740-B0DD-E6E71E188449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Загальна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інформація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про </a:t>
            </a:r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юридичну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особу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3722EF10-DBA1-60BA-2386-323979777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60542"/>
              </p:ext>
            </p:extLst>
          </p:nvPr>
        </p:nvGraphicFramePr>
        <p:xfrm>
          <a:off x="838936" y="1104899"/>
          <a:ext cx="10591064" cy="5059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0755">
                  <a:extLst>
                    <a:ext uri="{9D8B030D-6E8A-4147-A177-3AD203B41FA5}">
                      <a16:colId xmlns:a16="http://schemas.microsoft.com/office/drawing/2014/main" val="2434386140"/>
                    </a:ext>
                  </a:extLst>
                </a:gridCol>
                <a:gridCol w="7860309">
                  <a:extLst>
                    <a:ext uri="{9D8B030D-6E8A-4147-A177-3AD203B41FA5}">
                      <a16:colId xmlns:a16="http://schemas.microsoft.com/office/drawing/2014/main" val="2956055166"/>
                    </a:ext>
                  </a:extLst>
                </a:gridCol>
              </a:tblGrid>
              <a:tr h="182725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Повне найменування компанії: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356534"/>
                  </a:ext>
                </a:extLst>
              </a:tr>
              <a:tr h="214722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Скорочене найменування: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98315"/>
                  </a:ext>
                </a:extLst>
              </a:tr>
              <a:tr h="181403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Ідентифікаційний код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932551"/>
                  </a:ext>
                </a:extLst>
              </a:tr>
              <a:tr h="2083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реєстрації: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___ / ___ / _______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864413"/>
                  </a:ext>
                </a:extLst>
              </a:tr>
              <a:tr h="35268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Місцезнаходження:</a:t>
                      </a:r>
                    </a:p>
                    <a:p>
                      <a:pPr marL="0" lvl="0" algn="l" fontAlgn="b">
                        <a:buNone/>
                      </a:pP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354428"/>
                  </a:ext>
                </a:extLst>
              </a:tr>
              <a:tr h="1040159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 здійснювалась</a:t>
                      </a:r>
                      <a:r>
                        <a:rPr lang="uk-UA" sz="1200" b="0" i="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зміна місцезнаходження відповідно до ст.13  Закону України «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 </a:t>
                      </a:r>
                      <a:r>
                        <a:rPr lang="uk-UA" sz="1200" b="0" i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забезпечення прав і свобод громадян та правовий режим на тимчасово окупованій території України»? 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110423"/>
                  </a:ext>
                </a:extLst>
              </a:tr>
              <a:tr h="303906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Учасники (засновники):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ПІБ</a:t>
                      </a:r>
                      <a:r>
                        <a:rPr lang="uk-UA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чи найменування, ідентифікаційний код, розмір частки, місцезнаходження чи адреса кожного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491676"/>
                  </a:ext>
                </a:extLst>
              </a:tr>
              <a:tr h="303906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590193"/>
                  </a:ext>
                </a:extLst>
              </a:tr>
              <a:tr h="3039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Кінцеві</a:t>
                      </a:r>
                      <a:r>
                        <a:rPr lang="uk-UA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бенефіціарні</a:t>
                      </a:r>
                      <a:r>
                        <a:rPr lang="uk-UA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власники: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ПІБ</a:t>
                      </a:r>
                      <a:r>
                        <a:rPr lang="uk-UA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чи найменування, ідентифікаційний код, розмір частки, місцезнаходження чи адреса кожного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05907"/>
                  </a:ext>
                </a:extLst>
              </a:tr>
              <a:tr h="303906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889965"/>
                  </a:ext>
                </a:extLst>
              </a:tr>
              <a:tr h="352687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оподаткування</a:t>
                      </a:r>
                      <a:r>
                        <a:rPr lang="uk-UA" sz="1200" b="0" i="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lvl="0" algn="l" fontAlgn="b">
                        <a:buNone/>
                      </a:pPr>
                      <a:r>
                        <a:rPr lang="uk-UA" sz="1200" b="0" i="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(загальна чи спрощена, група):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311285"/>
                  </a:ext>
                </a:extLst>
              </a:tr>
              <a:tr h="303906">
                <a:tc>
                  <a:txBody>
                    <a:bodyPr/>
                    <a:lstStyle/>
                    <a:p>
                      <a:pPr marL="0" lvl="0" algn="l" fontAlgn="b">
                        <a:buNone/>
                      </a:pPr>
                      <a:r>
                        <a:rPr lang="uk-UA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платника ПДВ, ІПН: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fontAlgn="b">
                        <a:buNone/>
                      </a:pPr>
                      <a:r>
                        <a:rPr lang="uk-UA" sz="120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694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59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24D3D-ACB3-762B-4CE3-1A1F8F69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4">
            <a:extLst>
              <a:ext uri="{FF2B5EF4-FFF2-40B4-BE49-F238E27FC236}">
                <a16:creationId xmlns:a16="http://schemas.microsoft.com/office/drawing/2014/main" id="{C06F49E4-15DC-17E4-F49D-72367E5E8CD6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Контактна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інформація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E7E80AE-A2A6-E5AD-191A-B712FF74B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149366"/>
              </p:ext>
            </p:extLst>
          </p:nvPr>
        </p:nvGraphicFramePr>
        <p:xfrm>
          <a:off x="842996" y="1003545"/>
          <a:ext cx="10695596" cy="44724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6395030"/>
                    </a:ext>
                  </a:extLst>
                </a:gridCol>
                <a:gridCol w="6580796">
                  <a:extLst>
                    <a:ext uri="{9D8B030D-6E8A-4147-A177-3AD203B41FA5}">
                      <a16:colId xmlns:a16="http://schemas.microsoft.com/office/drawing/2014/main" val="1392200456"/>
                    </a:ext>
                  </a:extLst>
                </a:gridCol>
              </a:tblGrid>
              <a:tr h="25880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Фактична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адреса (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місце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провадження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діяльності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1374981"/>
                  </a:ext>
                </a:extLst>
              </a:tr>
              <a:tr h="200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Офіційний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сайт: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27966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E-mail: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974779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робочий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486943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Контактна особа (ПІБ, посада):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445638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контактної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особи: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090366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контактної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особи: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391309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lvl="0" algn="l" fontAlgn="b">
                        <a:buNone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261757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Ключові</a:t>
                      </a:r>
                      <a:r>
                        <a:rPr lang="ru-RU" sz="12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baseline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керівники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7944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посади,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ПІБ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109992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|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e-mail: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3619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Фінансовий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директор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аналогічної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посади, ПІБ: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133395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 |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e-mail: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713241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Директор з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операцій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продажів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аналогічної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посади, ПІБ: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966859"/>
                  </a:ext>
                </a:extLst>
              </a:tr>
              <a:tr h="27908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Телефон: |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e-mail: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>
                        <a:buNone/>
                      </a:pP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839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927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BCAE2-EE06-6241-3E07-A376C39FC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EF1CE2CF-B72A-030F-8CBD-EB99F6E0BD86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Досвід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у </a:t>
            </a:r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сфері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автомобільного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бізнесу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D80484D-4EDC-6329-A0C1-7CE80A4C4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94760"/>
              </p:ext>
            </p:extLst>
          </p:nvPr>
        </p:nvGraphicFramePr>
        <p:xfrm>
          <a:off x="838936" y="1179510"/>
          <a:ext cx="10950717" cy="2950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0339">
                  <a:extLst>
                    <a:ext uri="{9D8B030D-6E8A-4147-A177-3AD203B41FA5}">
                      <a16:colId xmlns:a16="http://schemas.microsoft.com/office/drawing/2014/main" val="1319011127"/>
                    </a:ext>
                  </a:extLst>
                </a:gridCol>
                <a:gridCol w="6160378">
                  <a:extLst>
                    <a:ext uri="{9D8B030D-6E8A-4147-A177-3AD203B41FA5}">
                      <a16:colId xmlns:a16="http://schemas.microsoft.com/office/drawing/2014/main" val="3149429598"/>
                    </a:ext>
                  </a:extLst>
                </a:gridCol>
              </a:tblGrid>
              <a:tr h="310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працюєте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іншими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автобрендами?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uk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                        Ні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96141"/>
                  </a:ext>
                </a:extLst>
              </a:tr>
              <a:tr h="310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Якщо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так —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вкажіть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бренди: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705246"/>
                  </a:ext>
                </a:extLst>
              </a:tr>
              <a:tr h="3811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(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офиційний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дилер, партнер,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імпортер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тощо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566396"/>
                  </a:ext>
                </a:extLst>
              </a:tr>
              <a:tr h="310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Період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співпраці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з ______ по ______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158965"/>
                  </a:ext>
                </a:extLst>
              </a:tr>
              <a:tr h="310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досвід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роботи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електромобілями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або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гібридними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авто?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  <a:r>
                        <a:rPr lang="en-US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uk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Так                        Ні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098448"/>
                  </a:ext>
                </a:extLst>
              </a:tr>
              <a:tr h="10177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Якщо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так —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опишіть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коротко: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278443"/>
                  </a:ext>
                </a:extLst>
              </a:tr>
              <a:tr h="310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Загальний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стаж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роботи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ринку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автодилерів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uk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року              1–3 роки             3–5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років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Більше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років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56334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969625D-A7B7-AC28-C2BD-318F66CCEAF4}"/>
              </a:ext>
            </a:extLst>
          </p:cNvPr>
          <p:cNvSpPr/>
          <p:nvPr/>
        </p:nvSpPr>
        <p:spPr>
          <a:xfrm>
            <a:off x="5914256" y="1198560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3038A0F-573F-37C1-F95C-4F4B7C117EBF}"/>
              </a:ext>
            </a:extLst>
          </p:cNvPr>
          <p:cNvSpPr/>
          <p:nvPr/>
        </p:nvSpPr>
        <p:spPr>
          <a:xfrm>
            <a:off x="7152506" y="1201227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FFFEA78-0F46-5D08-0ADB-121E0CC20A64}"/>
              </a:ext>
            </a:extLst>
          </p:cNvPr>
          <p:cNvSpPr/>
          <p:nvPr/>
        </p:nvSpPr>
        <p:spPr>
          <a:xfrm>
            <a:off x="5913480" y="2499925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648843F-09CA-A0F8-BE6A-D50B5758110C}"/>
              </a:ext>
            </a:extLst>
          </p:cNvPr>
          <p:cNvSpPr/>
          <p:nvPr/>
        </p:nvSpPr>
        <p:spPr>
          <a:xfrm>
            <a:off x="7151730" y="2502592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B51CC00-5CA3-340E-7F8B-6BC8825687F6}"/>
              </a:ext>
            </a:extLst>
          </p:cNvPr>
          <p:cNvSpPr/>
          <p:nvPr/>
        </p:nvSpPr>
        <p:spPr>
          <a:xfrm>
            <a:off x="5913480" y="3862196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2F35B6C-A37E-136C-721D-D040B488692A}"/>
              </a:ext>
            </a:extLst>
          </p:cNvPr>
          <p:cNvSpPr/>
          <p:nvPr/>
        </p:nvSpPr>
        <p:spPr>
          <a:xfrm>
            <a:off x="7522829" y="3859529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26DDEA4-4338-591E-F634-732159D485DC}"/>
              </a:ext>
            </a:extLst>
          </p:cNvPr>
          <p:cNvSpPr/>
          <p:nvPr/>
        </p:nvSpPr>
        <p:spPr>
          <a:xfrm>
            <a:off x="8666017" y="3859529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D6CC844-11D9-9647-C31D-A1A4C435BE54}"/>
              </a:ext>
            </a:extLst>
          </p:cNvPr>
          <p:cNvSpPr/>
          <p:nvPr/>
        </p:nvSpPr>
        <p:spPr>
          <a:xfrm>
            <a:off x="9809205" y="3862196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6F20F43-1C7B-681D-7F79-9353C2C517EA}"/>
              </a:ext>
            </a:extLst>
          </p:cNvPr>
          <p:cNvSpPr/>
          <p:nvPr/>
        </p:nvSpPr>
        <p:spPr>
          <a:xfrm>
            <a:off x="827859" y="5062150"/>
            <a:ext cx="266693" cy="23774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CEA2638-EB87-C872-9843-61017649BC3D}"/>
              </a:ext>
            </a:extLst>
          </p:cNvPr>
          <p:cNvSpPr/>
          <p:nvPr/>
        </p:nvSpPr>
        <p:spPr>
          <a:xfrm>
            <a:off x="827858" y="5440744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0270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41DBD-5AAF-8376-7C19-D858D3EB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848EEEE1-4462-8C83-2FBE-497C44375080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Досвід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у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сфері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автомобільного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бізнесу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078F429-DA95-D6E6-F99C-FA63A2BFC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741696"/>
              </p:ext>
            </p:extLst>
          </p:nvPr>
        </p:nvGraphicFramePr>
        <p:xfrm>
          <a:off x="838937" y="1042860"/>
          <a:ext cx="11123058" cy="33526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073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813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96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9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805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44016">
                <a:tc gridSpan="1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Обсяг продажів</a:t>
                      </a:r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i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i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i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1000" b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Бренд</a:t>
                      </a:r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Нові автомобілі (од .)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Сервіс (норма година)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Запчастини (</a:t>
                      </a:r>
                      <a:r>
                        <a:rPr lang="uk-UA" sz="1000" b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тис.грн</a:t>
                      </a:r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Фінансові показники (минулий рік)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400" b="0" i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Оборотний капітал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Чиста</a:t>
                      </a:r>
                    </a:p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прибуток,</a:t>
                      </a:r>
                    </a:p>
                    <a:p>
                      <a:pPr algn="ctr"/>
                      <a:r>
                        <a:rPr lang="uk-UA" sz="1000" b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після податків</a:t>
                      </a: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280">
                <a:tc>
                  <a:txBody>
                    <a:bodyPr/>
                    <a:lstStyle/>
                    <a:p>
                      <a:pPr algn="ctr"/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280">
                <a:tc>
                  <a:txBody>
                    <a:bodyPr/>
                    <a:lstStyle/>
                    <a:p>
                      <a:pPr algn="ctr"/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498394"/>
                  </a:ext>
                </a:extLst>
              </a:tr>
              <a:tr h="448280">
                <a:tc>
                  <a:txBody>
                    <a:bodyPr/>
                    <a:lstStyle/>
                    <a:p>
                      <a:pPr algn="ctr"/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076887"/>
                  </a:ext>
                </a:extLst>
              </a:tr>
              <a:tr h="448280">
                <a:tc>
                  <a:txBody>
                    <a:bodyPr/>
                    <a:lstStyle/>
                    <a:p>
                      <a:pPr algn="ctr"/>
                      <a:r>
                        <a:rPr lang="uk-UA" sz="1000" b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РАЗОМ</a:t>
                      </a:r>
                      <a:endParaRPr lang="uk-UA" sz="1000" b="0" i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i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Open sans" panose="020B0606030504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8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81412-3BA0-8810-7AC2-2130D5391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1595EF0A-D881-F71B-DC29-BA2ABFEE1CF6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Прогноз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продажів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3">
            <a:extLst>
              <a:ext uri="{FF2B5EF4-FFF2-40B4-BE49-F238E27FC236}">
                <a16:creationId xmlns:a16="http://schemas.microsoft.com/office/drawing/2014/main" id="{79A952AC-8DDE-9FB8-DB6B-A42A2E457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27498"/>
              </p:ext>
            </p:extLst>
          </p:nvPr>
        </p:nvGraphicFramePr>
        <p:xfrm>
          <a:off x="838937" y="1285747"/>
          <a:ext cx="1087976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534">
                  <a:extLst>
                    <a:ext uri="{9D8B030D-6E8A-4147-A177-3AD203B41FA5}">
                      <a16:colId xmlns:a16="http://schemas.microsoft.com/office/drawing/2014/main" val="2675612211"/>
                    </a:ext>
                  </a:extLst>
                </a:gridCol>
                <a:gridCol w="758737">
                  <a:extLst>
                    <a:ext uri="{9D8B030D-6E8A-4147-A177-3AD203B41FA5}">
                      <a16:colId xmlns:a16="http://schemas.microsoft.com/office/drawing/2014/main" val="1374869829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2965120498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3484038714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2351471882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3095446024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3797735750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4044452123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1927712547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2832845512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4232889775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4031246590"/>
                    </a:ext>
                  </a:extLst>
                </a:gridCol>
                <a:gridCol w="761136">
                  <a:extLst>
                    <a:ext uri="{9D8B030D-6E8A-4147-A177-3AD203B41FA5}">
                      <a16:colId xmlns:a16="http://schemas.microsoft.com/office/drawing/2014/main" val="1053690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Порядковий місяць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09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Календарний місяць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87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30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</a:t>
                      </a:r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96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5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1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37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475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51C0-397C-92E8-A34C-F42557C86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FE8DBE08-264E-D9CE-D355-FBA68A74FAC5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Фінансовий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стан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компанії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5A0927E-8BA4-E953-6058-CA446DDF3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062322"/>
              </p:ext>
            </p:extLst>
          </p:nvPr>
        </p:nvGraphicFramePr>
        <p:xfrm>
          <a:off x="838936" y="1174432"/>
          <a:ext cx="10791087" cy="3260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09439">
                  <a:extLst>
                    <a:ext uri="{9D8B030D-6E8A-4147-A177-3AD203B41FA5}">
                      <a16:colId xmlns:a16="http://schemas.microsoft.com/office/drawing/2014/main" val="2454820134"/>
                    </a:ext>
                  </a:extLst>
                </a:gridCol>
                <a:gridCol w="5581648">
                  <a:extLst>
                    <a:ext uri="{9D8B030D-6E8A-4147-A177-3AD203B41FA5}">
                      <a16:colId xmlns:a16="http://schemas.microsoft.com/office/drawing/2014/main" val="2340314110"/>
                    </a:ext>
                  </a:extLst>
                </a:gridCol>
              </a:tblGrid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201097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Обсяг</a:t>
                      </a:r>
                      <a:r>
                        <a:rPr lang="ru-RU" sz="1100" u="none" strike="noStrike" dirty="0">
                          <a:effectLst/>
                        </a:rPr>
                        <a:t> обороту за </a:t>
                      </a:r>
                      <a:r>
                        <a:rPr lang="ru-RU" sz="1100" u="none" strike="noStrike" dirty="0" err="1">
                          <a:effectLst/>
                        </a:rPr>
                        <a:t>останній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рік</a:t>
                      </a:r>
                      <a:r>
                        <a:rPr lang="ru-RU" sz="1100" u="none" strike="noStrike" dirty="0">
                          <a:effectLst/>
                        </a:rPr>
                        <a:t> (у грн):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</a:rPr>
                        <a:t>                До 50 млн                           50–100 млн                        100–300 млн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913761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Чи</a:t>
                      </a:r>
                      <a:r>
                        <a:rPr lang="ru-RU" sz="1100" u="none" strike="noStrike" dirty="0">
                          <a:effectLst/>
                        </a:rPr>
                        <a:t> є </a:t>
                      </a:r>
                      <a:r>
                        <a:rPr lang="ru-RU" sz="1100" u="none" strike="noStrike" dirty="0" err="1">
                          <a:effectLst/>
                        </a:rPr>
                        <a:t>готовність</a:t>
                      </a:r>
                      <a:r>
                        <a:rPr lang="ru-RU" sz="1100" u="none" strike="noStrike" dirty="0">
                          <a:effectLst/>
                        </a:rPr>
                        <a:t> до </a:t>
                      </a:r>
                      <a:r>
                        <a:rPr lang="ru-RU" sz="1100" u="none" strike="noStrike" dirty="0" err="1">
                          <a:effectLst/>
                        </a:rPr>
                        <a:t>інвестицій</a:t>
                      </a:r>
                      <a:r>
                        <a:rPr lang="ru-RU" sz="1100" u="none" strike="noStrike" dirty="0">
                          <a:effectLst/>
                        </a:rPr>
                        <a:t> у </a:t>
                      </a:r>
                      <a:r>
                        <a:rPr lang="ru-RU" sz="1100" u="none" strike="noStrike" dirty="0" err="1">
                          <a:effectLst/>
                        </a:rPr>
                        <a:t>відкриття</a:t>
                      </a:r>
                      <a:r>
                        <a:rPr lang="ru-RU" sz="1100" u="none" strike="noStrike" dirty="0">
                          <a:effectLst/>
                        </a:rPr>
                        <a:t>/</a:t>
                      </a:r>
                      <a:r>
                        <a:rPr lang="ru-RU" sz="1100" u="none" strike="noStrike" dirty="0" err="1">
                          <a:effectLst/>
                        </a:rPr>
                        <a:t>модернізацію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дилерського</a:t>
                      </a:r>
                      <a:r>
                        <a:rPr lang="ru-RU" sz="1100" u="none" strike="noStrike" dirty="0">
                          <a:effectLst/>
                        </a:rPr>
                        <a:t> центру </a:t>
                      </a:r>
                      <a:r>
                        <a:rPr lang="ru-RU" sz="1100" u="none" strike="noStrike" dirty="0" err="1">
                          <a:effectLst/>
                        </a:rPr>
                        <a:t>Avatr</a:t>
                      </a:r>
                      <a:r>
                        <a:rPr lang="ru-RU" sz="1100" u="none" strike="noStrike" dirty="0">
                          <a:effectLst/>
                        </a:rPr>
                        <a:t>?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</a:rPr>
                        <a:t>                Так (</a:t>
                      </a:r>
                      <a:r>
                        <a:rPr lang="ru-RU" sz="1100" u="none" strike="noStrike" dirty="0" err="1">
                          <a:effectLst/>
                        </a:rPr>
                        <a:t>приблизна</a:t>
                      </a:r>
                      <a:r>
                        <a:rPr lang="ru-RU" sz="1100" u="none" strike="noStrike" dirty="0">
                          <a:effectLst/>
                        </a:rPr>
                        <a:t> сума: __________________ грн)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Ні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594463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Чи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має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компанія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банківські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гарантії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чи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кредитні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лінії</a:t>
                      </a:r>
                      <a:r>
                        <a:rPr lang="ru-RU" sz="1100" u="none" strike="noStrike" dirty="0">
                          <a:effectLst/>
                        </a:rPr>
                        <a:t>?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</a:rPr>
                        <a:t>                Так (</a:t>
                      </a:r>
                      <a:r>
                        <a:rPr lang="ru-RU" sz="1100" u="none" strike="noStrike" dirty="0" err="1">
                          <a:effectLst/>
                        </a:rPr>
                        <a:t>вкажіть</a:t>
                      </a:r>
                      <a:r>
                        <a:rPr lang="ru-RU" sz="1100" u="none" strike="noStrike" dirty="0">
                          <a:effectLst/>
                        </a:rPr>
                        <a:t> банк та суму): _________________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Ні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829343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875138"/>
                  </a:ext>
                </a:extLst>
              </a:tr>
              <a:tr h="3690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Загальні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6478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Оборотні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162829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Власний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капітал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( 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екв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тис.долл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за курсом НБУ на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звітну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дату)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645601"/>
                  </a:ext>
                </a:extLst>
              </a:tr>
              <a:tr h="3599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uk-UA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Чи мають</a:t>
                      </a:r>
                      <a:r>
                        <a:rPr lang="uk-UA" sz="1100" b="0" i="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учасники, працівники чи КБВ зв'язки з </a:t>
                      </a:r>
                      <a:r>
                        <a:rPr lang="uk-UA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країною-агресором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                 Так                               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Ні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842689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7BBE1EB-6BA7-6D82-8976-C1ABE7E22331}"/>
              </a:ext>
            </a:extLst>
          </p:cNvPr>
          <p:cNvSpPr/>
          <p:nvPr/>
        </p:nvSpPr>
        <p:spPr>
          <a:xfrm>
            <a:off x="6276206" y="158077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F93F4C4-824E-D4EC-FFCD-0C9F6B1E961D}"/>
              </a:ext>
            </a:extLst>
          </p:cNvPr>
          <p:cNvSpPr/>
          <p:nvPr/>
        </p:nvSpPr>
        <p:spPr>
          <a:xfrm>
            <a:off x="7751808" y="158077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B77BC56-B7B3-7B5F-B1E2-FDB5D86FF346}"/>
              </a:ext>
            </a:extLst>
          </p:cNvPr>
          <p:cNvSpPr/>
          <p:nvPr/>
        </p:nvSpPr>
        <p:spPr>
          <a:xfrm>
            <a:off x="9190856" y="158077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0C6D970-4EDF-1A24-9565-2B4E1E155AF5}"/>
              </a:ext>
            </a:extLst>
          </p:cNvPr>
          <p:cNvSpPr/>
          <p:nvPr/>
        </p:nvSpPr>
        <p:spPr>
          <a:xfrm>
            <a:off x="6276206" y="194425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0591E75E-4C28-EB1A-78C6-43D386FC8B9D}"/>
              </a:ext>
            </a:extLst>
          </p:cNvPr>
          <p:cNvSpPr/>
          <p:nvPr/>
        </p:nvSpPr>
        <p:spPr>
          <a:xfrm>
            <a:off x="9743298" y="194425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5F8A467-4479-EE61-47ED-D6B339AD516F}"/>
              </a:ext>
            </a:extLst>
          </p:cNvPr>
          <p:cNvSpPr/>
          <p:nvPr/>
        </p:nvSpPr>
        <p:spPr>
          <a:xfrm>
            <a:off x="6276206" y="230773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9EE93FB-01A8-D890-578C-1C377B7AAD66}"/>
              </a:ext>
            </a:extLst>
          </p:cNvPr>
          <p:cNvSpPr/>
          <p:nvPr/>
        </p:nvSpPr>
        <p:spPr>
          <a:xfrm>
            <a:off x="9743297" y="230773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82D553B-81E8-CE57-337B-9C1055400C19}"/>
              </a:ext>
            </a:extLst>
          </p:cNvPr>
          <p:cNvSpPr/>
          <p:nvPr/>
        </p:nvSpPr>
        <p:spPr>
          <a:xfrm>
            <a:off x="838937" y="5625288"/>
            <a:ext cx="266693" cy="23774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0F5DD6E-B54A-544A-9A64-1184337DC4CE}"/>
              </a:ext>
            </a:extLst>
          </p:cNvPr>
          <p:cNvSpPr/>
          <p:nvPr/>
        </p:nvSpPr>
        <p:spPr>
          <a:xfrm>
            <a:off x="838936" y="6003882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FC24853-E491-6709-6837-48CA41FB11DD}"/>
              </a:ext>
            </a:extLst>
          </p:cNvPr>
          <p:cNvSpPr/>
          <p:nvPr/>
        </p:nvSpPr>
        <p:spPr>
          <a:xfrm>
            <a:off x="6234479" y="4128018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18C6918-2C2B-B9A1-3591-E3A71116C894}"/>
              </a:ext>
            </a:extLst>
          </p:cNvPr>
          <p:cNvSpPr/>
          <p:nvPr/>
        </p:nvSpPr>
        <p:spPr>
          <a:xfrm>
            <a:off x="8407365" y="4135384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3200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4FDDB-7692-C149-7264-52FE8AD1D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39FF6205-0127-85A8-8050-4CA55C8FB657}"/>
              </a:ext>
            </a:extLst>
          </p:cNvPr>
          <p:cNvSpPr txBox="1">
            <a:spLocks/>
          </p:cNvSpPr>
          <p:nvPr/>
        </p:nvSpPr>
        <p:spPr>
          <a:xfrm>
            <a:off x="739629" y="581405"/>
            <a:ext cx="7459663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Перелік документів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7C6474-A306-174B-9CCD-1A862365E8A3}"/>
              </a:ext>
            </a:extLst>
          </p:cNvPr>
          <p:cNvSpPr txBox="1"/>
          <p:nvPr/>
        </p:nvSpPr>
        <p:spPr>
          <a:xfrm>
            <a:off x="739629" y="1201969"/>
            <a:ext cx="6400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Статут компанії та опис з кодом доступу до чинної редакції статуту на сайті Мінюсту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Виписка з Єдиного державного реєстру юридичних осіб, фізичних осіб-підприємців та громадських формувань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Витяг з Єдиного державного реєстру юридичних осіб, фізичних осіб-підприємців та громадських формувань отриманий датою надсилання заявки-анкети на розгляд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Витяг з реєстру платників ПДВ (якщо платник ПДВ)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Витяг з реєстру платників єдиного податку (якщо платник єдиного податку)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Договір оренди або документи на право власності на приміщення, земельну ділянку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Структура власності із зазначенням всіх кінцевих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бенефіціарних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власників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Фінансова звітність за останній рік (або податкова декларація)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Копії паспортів учасників (засновників) та першого керівника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Резюме ключових керівників</a:t>
            </a:r>
          </a:p>
          <a:p>
            <a:pPr marL="228600" indent="-228600">
              <a:buFont typeface="+mj-lt"/>
              <a:buAutoNum type="arabicPeriod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Посвідчення про сертифікацію персонал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 (за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наявності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28600" indent="-228600">
              <a:buFont typeface="+mj-lt"/>
              <a:buAutoNum type="arabicPeriod"/>
            </a:pP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Сканкопії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зазначених документів необхідно надіслати разом з анкетою-заявкою у форматі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кожен документ окремо.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81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90835-E74F-ABC6-3512-887AE2EBA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3DF9A5E2-1345-D0B4-A0A4-91882DDEFFCF}"/>
              </a:ext>
            </a:extLst>
          </p:cNvPr>
          <p:cNvSpPr txBox="1">
            <a:spLocks/>
          </p:cNvSpPr>
          <p:nvPr/>
        </p:nvSpPr>
        <p:spPr>
          <a:xfrm>
            <a:off x="560363" y="1426063"/>
            <a:ext cx="5261291" cy="1551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O</a:t>
            </a:r>
            <a:r>
              <a:rPr kumimoji="1" lang="uk-UA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2</a:t>
            </a:r>
            <a:endParaRPr kumimoji="1" lang="zh-CN" altLang="en-US" sz="11200" dirty="0">
              <a:solidFill>
                <a:schemeClr val="tx1"/>
              </a:solidFill>
              <a:latin typeface="AVATR Sans Light" panose="02000800000000000000" pitchFamily="50" charset="-122"/>
              <a:ea typeface="AVATR Sans Light" panose="02000800000000000000" pitchFamily="50" charset="-122"/>
            </a:endParaRPr>
          </a:p>
        </p:txBody>
      </p:sp>
      <p:sp>
        <p:nvSpPr>
          <p:cNvPr id="3" name="文本占位符 3">
            <a:extLst>
              <a:ext uri="{FF2B5EF4-FFF2-40B4-BE49-F238E27FC236}">
                <a16:creationId xmlns:a16="http://schemas.microsoft.com/office/drawing/2014/main" id="{BB963F78-4A80-E5E1-5804-A739B54A5B0C}"/>
              </a:ext>
            </a:extLst>
          </p:cNvPr>
          <p:cNvSpPr txBox="1">
            <a:spLocks/>
          </p:cNvSpPr>
          <p:nvPr/>
        </p:nvSpPr>
        <p:spPr>
          <a:xfrm>
            <a:off x="560363" y="2977257"/>
            <a:ext cx="6716737" cy="5660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uk-UA" altLang="zh-CN" sz="40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Інфраструктура</a:t>
            </a:r>
            <a:endParaRPr kumimoji="1" lang="en-US" altLang="zh-CN" sz="4000" dirty="0">
              <a:solidFill>
                <a:schemeClr val="tx1"/>
              </a:solidFill>
              <a:latin typeface="AVATR Font Light" panose="02000400000000000000" pitchFamily="2" charset="-122"/>
              <a:ea typeface="AVATR Font Light" panose="020004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362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4FCA2-846E-178E-BF29-BD200036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CFE54EEF-E34D-6359-C7B5-E12A38A63ABD}"/>
              </a:ext>
            </a:extLst>
          </p:cNvPr>
          <p:cNvSpPr txBox="1">
            <a:spLocks/>
          </p:cNvSpPr>
          <p:nvPr/>
        </p:nvSpPr>
        <p:spPr>
          <a:xfrm>
            <a:off x="838936" y="581405"/>
            <a:ext cx="7360356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Інфраструктура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та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майданчики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C5A3159-18E2-7FAA-448A-C5F34CD5A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246440"/>
              </p:ext>
            </p:extLst>
          </p:nvPr>
        </p:nvGraphicFramePr>
        <p:xfrm>
          <a:off x="838936" y="1099949"/>
          <a:ext cx="10752986" cy="3073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3089">
                  <a:extLst>
                    <a:ext uri="{9D8B030D-6E8A-4147-A177-3AD203B41FA5}">
                      <a16:colId xmlns:a16="http://schemas.microsoft.com/office/drawing/2014/main" val="3172430552"/>
                    </a:ext>
                  </a:extLst>
                </a:gridCol>
                <a:gridCol w="6819897">
                  <a:extLst>
                    <a:ext uri="{9D8B030D-6E8A-4147-A177-3AD203B41FA5}">
                      <a16:colId xmlns:a16="http://schemas.microsoft.com/office/drawing/2014/main" val="2880719854"/>
                    </a:ext>
                  </a:extLst>
                </a:gridCol>
              </a:tblGrid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Місце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запропонованого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дилерського</a:t>
                      </a:r>
                      <a:r>
                        <a:rPr lang="ru-RU" sz="1100" u="none" strike="noStrike" dirty="0">
                          <a:effectLst/>
                        </a:rPr>
                        <a:t> центру (адреса):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382587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>
                          <a:effectLst/>
                        </a:rPr>
                        <a:t>Формат дилерського центру: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</a:rPr>
                        <a:t>                    </a:t>
                      </a:r>
                      <a:r>
                        <a:rPr lang="ru-RU" sz="1100" u="none" strike="noStrike" dirty="0">
                          <a:effectLst/>
                        </a:rPr>
                        <a:t>Продаж + </a:t>
                      </a:r>
                      <a:r>
                        <a:rPr lang="ru-RU" sz="1100" u="none" strike="noStrike" dirty="0" err="1">
                          <a:effectLst/>
                        </a:rPr>
                        <a:t>Сервіс</a:t>
                      </a:r>
                      <a:r>
                        <a:rPr lang="en-US" sz="1100" u="none" strike="noStrike" dirty="0">
                          <a:effectLst/>
                        </a:rPr>
                        <a:t>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Тільки</a:t>
                      </a:r>
                      <a:r>
                        <a:rPr lang="ru-RU" sz="1100" u="none" strike="noStrike" dirty="0">
                          <a:effectLst/>
                        </a:rPr>
                        <a:t> продаж</a:t>
                      </a:r>
                      <a:r>
                        <a:rPr lang="en-US" sz="1100" u="none" strike="noStrike" dirty="0">
                          <a:effectLst/>
                        </a:rPr>
                        <a:t>       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Тільки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сервіс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635854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Право </a:t>
                      </a:r>
                      <a:r>
                        <a:rPr lang="ru-RU" sz="1100" u="none" strike="noStrike" dirty="0" err="1">
                          <a:effectLst/>
                        </a:rPr>
                        <a:t>власності</a:t>
                      </a:r>
                      <a:r>
                        <a:rPr lang="ru-RU" sz="1100" u="none" strike="noStrike" dirty="0">
                          <a:effectLst/>
                        </a:rPr>
                        <a:t> на </a:t>
                      </a:r>
                      <a:r>
                        <a:rPr lang="ru-RU" sz="1100" u="none" strike="noStrike" dirty="0" err="1">
                          <a:effectLst/>
                        </a:rPr>
                        <a:t>приміщення</a:t>
                      </a:r>
                      <a:r>
                        <a:rPr lang="ru-RU" sz="1100" u="none" strike="noStrike" dirty="0">
                          <a:effectLst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en-US" sz="1100" u="none" strike="noStrike" dirty="0">
                          <a:effectLst/>
                        </a:rPr>
                        <a:t>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Власність</a:t>
                      </a:r>
                      <a:r>
                        <a:rPr lang="en-US" sz="1100" u="none" strike="noStrike" dirty="0">
                          <a:effectLst/>
                        </a:rPr>
                        <a:t>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Оренда</a:t>
                      </a:r>
                      <a:r>
                        <a:rPr lang="ru-RU" sz="1100" u="none" strike="noStrike" dirty="0">
                          <a:effectLst/>
                        </a:rPr>
                        <a:t> (</a:t>
                      </a:r>
                      <a:r>
                        <a:rPr lang="ru-RU" sz="1100" u="none" strike="noStrike" dirty="0" err="1">
                          <a:effectLst/>
                        </a:rPr>
                        <a:t>вкажіть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термін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дії</a:t>
                      </a:r>
                      <a:r>
                        <a:rPr lang="ru-RU" sz="1100" u="none" strike="noStrike" dirty="0">
                          <a:effectLst/>
                        </a:rPr>
                        <a:t> договору): ___________________ </a:t>
                      </a:r>
                      <a:r>
                        <a:rPr lang="ru-RU" sz="1100" u="none" strike="noStrike" dirty="0" err="1">
                          <a:effectLst/>
                        </a:rPr>
                        <a:t>місяців</a:t>
                      </a:r>
                      <a:r>
                        <a:rPr lang="ru-RU" sz="1100" u="none" strike="noStrike" dirty="0">
                          <a:effectLst/>
                        </a:rPr>
                        <a:t>/</a:t>
                      </a:r>
                      <a:r>
                        <a:rPr lang="ru-RU" sz="1100" u="none" strike="noStrike" dirty="0" err="1">
                          <a:effectLst/>
                        </a:rPr>
                        <a:t>років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054819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Площа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приміщення</a:t>
                      </a:r>
                      <a:r>
                        <a:rPr lang="ru-RU" sz="1100" u="none" strike="noStrike" dirty="0">
                          <a:effectLst/>
                        </a:rPr>
                        <a:t> (м²):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844187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Шоу-рум, м²: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123849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Майданчик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для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зберігання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авто, м2: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321119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Сервісна</a:t>
                      </a:r>
                      <a:r>
                        <a:rPr lang="ru-RU" sz="1100" u="none" strike="noStrike" dirty="0">
                          <a:effectLst/>
                        </a:rPr>
                        <a:t> зона, м² (</a:t>
                      </a:r>
                      <a:r>
                        <a:rPr lang="ru-RU" sz="11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постів</a:t>
                      </a:r>
                      <a:r>
                        <a:rPr lang="ru-RU" sz="1100" u="none" strike="noStrike" dirty="0">
                          <a:effectLst/>
                        </a:rPr>
                        <a:t>: ___):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>
                          <a:effectLst/>
                        </a:rPr>
                        <a:t> </a:t>
                      </a:r>
                      <a:endParaRPr lang="ru-U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642608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Склад </a:t>
                      </a:r>
                      <a:r>
                        <a:rPr lang="ru-RU" sz="1100" u="none" strike="noStrike" dirty="0" err="1">
                          <a:effectLst/>
                        </a:rPr>
                        <a:t>запчастин</a:t>
                      </a:r>
                      <a:r>
                        <a:rPr lang="ru-RU" sz="1100" u="none" strike="noStrike" dirty="0">
                          <a:effectLst/>
                        </a:rPr>
                        <a:t> та </a:t>
                      </a:r>
                      <a:r>
                        <a:rPr lang="ru-RU" sz="1100" u="none" strike="noStrike" dirty="0" err="1">
                          <a:effectLst/>
                        </a:rPr>
                        <a:t>аксесуарів</a:t>
                      </a:r>
                      <a:r>
                        <a:rPr lang="ru-RU" sz="1100" u="none" strike="noStrike" dirty="0">
                          <a:effectLst/>
                        </a:rPr>
                        <a:t>, м²: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53114"/>
                  </a:ext>
                </a:extLst>
              </a:tr>
              <a:tr h="3004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Офісні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приміщення</a:t>
                      </a:r>
                      <a:r>
                        <a:rPr lang="ru-RU" sz="1100" u="none" strike="noStrike" dirty="0">
                          <a:effectLst/>
                        </a:rPr>
                        <a:t>, м²: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215281"/>
                  </a:ext>
                </a:extLst>
              </a:tr>
              <a:tr h="3700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Чи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відповідає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об’єкт</a:t>
                      </a:r>
                      <a:r>
                        <a:rPr lang="ru-RU" sz="1100" u="none" strike="noStrike" dirty="0">
                          <a:effectLst/>
                        </a:rPr>
                        <a:t> стандартам </a:t>
                      </a:r>
                      <a:r>
                        <a:rPr lang="ru-RU" sz="1100" u="none" strike="noStrike" dirty="0" err="1">
                          <a:effectLst/>
                        </a:rPr>
                        <a:t>преміального</a:t>
                      </a:r>
                      <a:r>
                        <a:rPr lang="ru-RU" sz="1100" u="none" strike="noStrike" dirty="0">
                          <a:effectLst/>
                        </a:rPr>
                        <a:t> бренду (</a:t>
                      </a:r>
                      <a:r>
                        <a:rPr lang="ru-RU" sz="1100" u="none" strike="noStrike" dirty="0" err="1">
                          <a:effectLst/>
                        </a:rPr>
                        <a:t>освітлення</a:t>
                      </a:r>
                      <a:r>
                        <a:rPr lang="ru-RU" sz="1100" u="none" strike="noStrike" dirty="0">
                          <a:effectLst/>
                        </a:rPr>
                        <a:t>, дизайн, </a:t>
                      </a:r>
                      <a:r>
                        <a:rPr lang="ru-RU" sz="1100" u="none" strike="noStrike" dirty="0" err="1">
                          <a:effectLst/>
                        </a:rPr>
                        <a:t>безбар’єрний</a:t>
                      </a:r>
                      <a:r>
                        <a:rPr lang="ru-RU" sz="1100" u="none" strike="noStrike" dirty="0">
                          <a:effectLst/>
                        </a:rPr>
                        <a:t> доступ)?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>
                          <a:effectLst/>
                        </a:rPr>
                        <a:t>                      Так          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Ні</a:t>
                      </a:r>
                      <a:r>
                        <a:rPr lang="ru-RU" sz="1100" u="none" strike="noStrike" dirty="0">
                          <a:effectLst/>
                        </a:rPr>
                        <a:t>                 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Планується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модернізація</a:t>
                      </a:r>
                      <a:r>
                        <a:rPr lang="ru-RU" sz="1100" u="none" strike="noStrike" dirty="0">
                          <a:effectLst/>
                        </a:rPr>
                        <a:t> (</a:t>
                      </a:r>
                      <a:r>
                        <a:rPr lang="ru-RU" sz="1100" u="none" strike="noStrike" dirty="0" err="1">
                          <a:effectLst/>
                        </a:rPr>
                        <a:t>опишіть</a:t>
                      </a:r>
                      <a:r>
                        <a:rPr lang="ru-RU" sz="1100" u="none" strike="noStrike" dirty="0">
                          <a:effectLst/>
                        </a:rPr>
                        <a:t>):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024794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DA6641A-396A-C091-ED6F-CC44D0CC01CA}"/>
              </a:ext>
            </a:extLst>
          </p:cNvPr>
          <p:cNvSpPr/>
          <p:nvPr/>
        </p:nvSpPr>
        <p:spPr>
          <a:xfrm>
            <a:off x="5133206" y="1414653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E75FA5C-56FC-F2C9-2AF4-04B983DAA5A5}"/>
              </a:ext>
            </a:extLst>
          </p:cNvPr>
          <p:cNvSpPr/>
          <p:nvPr/>
        </p:nvSpPr>
        <p:spPr>
          <a:xfrm>
            <a:off x="7056483" y="1414653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4128F61-65BB-CBD9-194B-713255CF6B4A}"/>
              </a:ext>
            </a:extLst>
          </p:cNvPr>
          <p:cNvSpPr/>
          <p:nvPr/>
        </p:nvSpPr>
        <p:spPr>
          <a:xfrm>
            <a:off x="9115803" y="1414653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E117C0A-C230-F910-7275-BE23C9AA430B}"/>
              </a:ext>
            </a:extLst>
          </p:cNvPr>
          <p:cNvSpPr/>
          <p:nvPr/>
        </p:nvSpPr>
        <p:spPr>
          <a:xfrm>
            <a:off x="5133206" y="1729357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99EFF19-EF28-5E20-C991-B5E2429179C6}"/>
              </a:ext>
            </a:extLst>
          </p:cNvPr>
          <p:cNvSpPr/>
          <p:nvPr/>
        </p:nvSpPr>
        <p:spPr>
          <a:xfrm>
            <a:off x="6658756" y="1729357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99050AE-CD8C-6F92-FC0D-2045C85877F4}"/>
              </a:ext>
            </a:extLst>
          </p:cNvPr>
          <p:cNvSpPr/>
          <p:nvPr/>
        </p:nvSpPr>
        <p:spPr>
          <a:xfrm>
            <a:off x="5133206" y="3844266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0594306-B58A-D559-E88A-5695D90CE645}"/>
              </a:ext>
            </a:extLst>
          </p:cNvPr>
          <p:cNvSpPr/>
          <p:nvPr/>
        </p:nvSpPr>
        <p:spPr>
          <a:xfrm>
            <a:off x="6658756" y="3851815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310569D-1876-81CA-6E75-DB1EEAF0D213}"/>
              </a:ext>
            </a:extLst>
          </p:cNvPr>
          <p:cNvSpPr/>
          <p:nvPr/>
        </p:nvSpPr>
        <p:spPr>
          <a:xfrm>
            <a:off x="8267317" y="3851815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7FE3BF1-53D0-24D1-764B-E925DF938A20}"/>
              </a:ext>
            </a:extLst>
          </p:cNvPr>
          <p:cNvSpPr/>
          <p:nvPr/>
        </p:nvSpPr>
        <p:spPr>
          <a:xfrm>
            <a:off x="827859" y="5062150"/>
            <a:ext cx="266693" cy="23774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8CF97D1-B2C2-8882-264C-88733BFB44BE}"/>
              </a:ext>
            </a:extLst>
          </p:cNvPr>
          <p:cNvSpPr/>
          <p:nvPr/>
        </p:nvSpPr>
        <p:spPr>
          <a:xfrm>
            <a:off x="827858" y="5440744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610202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E62C4-CD29-578A-0249-351557F38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07522346-D16E-AD10-5D4F-40C9EE08E802}"/>
              </a:ext>
            </a:extLst>
          </p:cNvPr>
          <p:cNvSpPr txBox="1">
            <a:spLocks/>
          </p:cNvSpPr>
          <p:nvPr/>
        </p:nvSpPr>
        <p:spPr>
          <a:xfrm>
            <a:off x="750739" y="557097"/>
            <a:ext cx="4317372" cy="551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Потенційний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об’єкт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для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дилерського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центру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02F5BB-C7A6-710D-FCC8-D2E5F80F83E3}"/>
              </a:ext>
            </a:extLst>
          </p:cNvPr>
          <p:cNvSpPr/>
          <p:nvPr/>
        </p:nvSpPr>
        <p:spPr>
          <a:xfrm>
            <a:off x="4737369" y="1118680"/>
            <a:ext cx="3472511" cy="283073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D9674274-3767-F1A5-EAF6-B7A2C9A5BE59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7FCB4D-A3BB-E492-DEB8-AEAC804D1BBF}"/>
              </a:ext>
            </a:extLst>
          </p:cNvPr>
          <p:cNvSpPr txBox="1"/>
          <p:nvPr/>
        </p:nvSpPr>
        <p:spPr>
          <a:xfrm>
            <a:off x="750738" y="1271757"/>
            <a:ext cx="398663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Додайте фото: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Зовнішній вигляд будівлі, яка буде використовуватися для продажу та сервісного обслуговування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Внутрішній вигляд будівлі, яка буде використовуватися для продажу та сервісного обслуговування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Загальний вигляд об’єкту з відстані 100-150 м. з панорамним виглядом району та прилеглої інфраструктури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Наявність місць для паркування біля дилерського центру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Додаткові фото можна розмістити на доданому власноруч слайдах</a:t>
            </a:r>
            <a:endParaRPr lang="ru-UA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8E118BF-93E4-7C4D-B1D2-263E0453791E}"/>
              </a:ext>
            </a:extLst>
          </p:cNvPr>
          <p:cNvSpPr/>
          <p:nvPr/>
        </p:nvSpPr>
        <p:spPr>
          <a:xfrm>
            <a:off x="8317151" y="1108941"/>
            <a:ext cx="3472513" cy="283075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BF3C6C9-262F-152F-3957-B455471E6A11}"/>
              </a:ext>
            </a:extLst>
          </p:cNvPr>
          <p:cNvSpPr/>
          <p:nvPr/>
        </p:nvSpPr>
        <p:spPr>
          <a:xfrm>
            <a:off x="4737369" y="4079329"/>
            <a:ext cx="3472511" cy="248055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92C3323-E0B1-DBC5-6D17-F2EA5A4B47F0}"/>
              </a:ext>
            </a:extLst>
          </p:cNvPr>
          <p:cNvSpPr/>
          <p:nvPr/>
        </p:nvSpPr>
        <p:spPr>
          <a:xfrm>
            <a:off x="8317151" y="4069590"/>
            <a:ext cx="3472513" cy="248056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415092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5A50E-73BD-0F2A-1EEA-AE781F5F8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CC03021A-796E-B509-19B9-202D0883C39A}"/>
              </a:ext>
            </a:extLst>
          </p:cNvPr>
          <p:cNvSpPr txBox="1">
            <a:spLocks/>
          </p:cNvSpPr>
          <p:nvPr/>
        </p:nvSpPr>
        <p:spPr>
          <a:xfrm>
            <a:off x="750739" y="557097"/>
            <a:ext cx="4317372" cy="551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Потенційний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об’єкт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для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дилерського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центру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39CEFAF-C209-66F9-3EAA-15F837727145}"/>
              </a:ext>
            </a:extLst>
          </p:cNvPr>
          <p:cNvCxnSpPr/>
          <p:nvPr/>
        </p:nvCxnSpPr>
        <p:spPr>
          <a:xfrm>
            <a:off x="838937" y="-95250"/>
            <a:ext cx="0" cy="7077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C4D58C2-456E-D059-31AE-76C239CC51F7}"/>
              </a:ext>
            </a:extLst>
          </p:cNvPr>
          <p:cNvSpPr/>
          <p:nvPr/>
        </p:nvSpPr>
        <p:spPr>
          <a:xfrm>
            <a:off x="838936" y="1371599"/>
            <a:ext cx="5386679" cy="471790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30711238-3A6D-9FCD-68AC-02EA77E1D2CC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6FA2C5-934A-0E82-BA2E-70BA95CB5D97}"/>
              </a:ext>
            </a:extLst>
          </p:cNvPr>
          <p:cNvSpPr/>
          <p:nvPr/>
        </p:nvSpPr>
        <p:spPr>
          <a:xfrm>
            <a:off x="6313813" y="1371599"/>
            <a:ext cx="5287434" cy="471790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126295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F5AF-D9EA-35F0-F7F3-922FC9814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CBF582EF-1080-60E4-31DB-BF9DE5CB40EF}"/>
              </a:ext>
            </a:extLst>
          </p:cNvPr>
          <p:cNvSpPr txBox="1">
            <a:spLocks/>
          </p:cNvSpPr>
          <p:nvPr/>
        </p:nvSpPr>
        <p:spPr>
          <a:xfrm>
            <a:off x="750739" y="557097"/>
            <a:ext cx="4317372" cy="551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Потенційний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об’єкт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для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дилерського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центру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BCED281-59D0-DB2D-8BFC-03DD05570436}"/>
              </a:ext>
            </a:extLst>
          </p:cNvPr>
          <p:cNvCxnSpPr/>
          <p:nvPr/>
        </p:nvCxnSpPr>
        <p:spPr>
          <a:xfrm>
            <a:off x="838937" y="-95250"/>
            <a:ext cx="0" cy="7077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FA89E1-22B8-F482-5556-D1A410B3B084}"/>
              </a:ext>
            </a:extLst>
          </p:cNvPr>
          <p:cNvSpPr/>
          <p:nvPr/>
        </p:nvSpPr>
        <p:spPr>
          <a:xfrm>
            <a:off x="838936" y="1371599"/>
            <a:ext cx="5386679" cy="471790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04502AAD-2723-6AE7-ECF0-580FB1D92BA9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96D4F0-282F-B92F-E2DA-0C43C59F459C}"/>
              </a:ext>
            </a:extLst>
          </p:cNvPr>
          <p:cNvSpPr/>
          <p:nvPr/>
        </p:nvSpPr>
        <p:spPr>
          <a:xfrm>
            <a:off x="6313813" y="1371599"/>
            <a:ext cx="5287434" cy="471790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3831345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B0FF1-35C6-9D4F-0B00-B79E235E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C38EBA40-9954-5FA0-EED2-FAEA5B24E9BD}"/>
              </a:ext>
            </a:extLst>
          </p:cNvPr>
          <p:cNvSpPr txBox="1">
            <a:spLocks/>
          </p:cNvSpPr>
          <p:nvPr/>
        </p:nvSpPr>
        <p:spPr>
          <a:xfrm>
            <a:off x="750739" y="557097"/>
            <a:ext cx="4317372" cy="551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Потенційний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об’єкт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для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дилерського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центру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2D98DA4-E3BD-2A4F-5860-B55CE363E414}"/>
              </a:ext>
            </a:extLst>
          </p:cNvPr>
          <p:cNvCxnSpPr/>
          <p:nvPr/>
        </p:nvCxnSpPr>
        <p:spPr>
          <a:xfrm>
            <a:off x="838937" y="-95250"/>
            <a:ext cx="0" cy="7077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D7A881E-6161-17BD-2342-89681839EE68}"/>
              </a:ext>
            </a:extLst>
          </p:cNvPr>
          <p:cNvSpPr/>
          <p:nvPr/>
        </p:nvSpPr>
        <p:spPr>
          <a:xfrm>
            <a:off x="838936" y="1371599"/>
            <a:ext cx="5386679" cy="471790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9AF2A109-82F5-4D9D-1B49-AA2C3238EF44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067545-AE96-B14F-AE18-9F2041AA9D05}"/>
              </a:ext>
            </a:extLst>
          </p:cNvPr>
          <p:cNvSpPr/>
          <p:nvPr/>
        </p:nvSpPr>
        <p:spPr>
          <a:xfrm>
            <a:off x="6313813" y="1371599"/>
            <a:ext cx="5287434" cy="471790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Фото</a:t>
            </a: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1585863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75337-B56E-482B-C62C-5D10FB84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7F4E9365-38AE-5BDD-5356-4EE4417B62EF}"/>
              </a:ext>
            </a:extLst>
          </p:cNvPr>
          <p:cNvSpPr txBox="1">
            <a:spLocks/>
          </p:cNvSpPr>
          <p:nvPr/>
        </p:nvSpPr>
        <p:spPr>
          <a:xfrm>
            <a:off x="750738" y="566826"/>
            <a:ext cx="4200640" cy="5518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Потенційний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об’єкт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для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дилерського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центру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CBBF880-5665-BEC5-A31E-9BEDEEC13209}"/>
              </a:ext>
            </a:extLst>
          </p:cNvPr>
          <p:cNvSpPr/>
          <p:nvPr/>
        </p:nvSpPr>
        <p:spPr>
          <a:xfrm>
            <a:off x="4951379" y="1118681"/>
            <a:ext cx="6653715" cy="531129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Креслення плану приміщення з розмірами</a:t>
            </a:r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251D4F78-7C21-7741-982B-5301ADFC688E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19829D-A065-8807-62F8-01C3AC29AF31}"/>
              </a:ext>
            </a:extLst>
          </p:cNvPr>
          <p:cNvSpPr txBox="1"/>
          <p:nvPr/>
        </p:nvSpPr>
        <p:spPr>
          <a:xfrm>
            <a:off x="750738" y="1361870"/>
            <a:ext cx="38508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Додайте планування будівлі та прилеглої території (генплан).</a:t>
            </a:r>
          </a:p>
          <a:p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Додаткові фото можна розмістити на доданому власноруч слайдах</a:t>
            </a:r>
            <a:endParaRPr lang="ru-UA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709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12925-4E3C-93DB-7832-47576AB76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7F961D0A-A8D9-74AF-30A4-D72F05A0CCCF}"/>
              </a:ext>
            </a:extLst>
          </p:cNvPr>
          <p:cNvSpPr txBox="1">
            <a:spLocks/>
          </p:cNvSpPr>
          <p:nvPr/>
        </p:nvSpPr>
        <p:spPr>
          <a:xfrm>
            <a:off x="750738" y="566827"/>
            <a:ext cx="7360356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Інфраструктура</a:t>
            </a:r>
            <a:r>
              <a:rPr lang="ru-RU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 та </a:t>
            </a:r>
            <a:r>
              <a:rPr lang="ru-RU" altLang="zh-CN" sz="2000" dirty="0" err="1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майданчики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40619A-77DC-7ACD-8316-70C9375A29D1}"/>
              </a:ext>
            </a:extLst>
          </p:cNvPr>
          <p:cNvSpPr/>
          <p:nvPr/>
        </p:nvSpPr>
        <p:spPr>
          <a:xfrm>
            <a:off x="4951379" y="1118681"/>
            <a:ext cx="6653715" cy="531129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</a:rPr>
              <a:t>Розташуйте мапу з розташуванням </a:t>
            </a:r>
          </a:p>
          <a:p>
            <a:pPr algn="ctr"/>
            <a:r>
              <a:rPr lang="uk-UA" sz="1200" dirty="0">
                <a:solidFill>
                  <a:schemeClr val="tx1"/>
                </a:solidFill>
              </a:rPr>
              <a:t>об’єктів «магнітів» та ін.</a:t>
            </a:r>
            <a:endParaRPr lang="ru-UA" sz="1200" dirty="0">
              <a:solidFill>
                <a:schemeClr val="tx1"/>
              </a:solidFill>
            </a:endParaRPr>
          </a:p>
        </p:txBody>
      </p:sp>
      <p:sp>
        <p:nvSpPr>
          <p:cNvPr id="8" name="文本占位符 5">
            <a:extLst>
              <a:ext uri="{FF2B5EF4-FFF2-40B4-BE49-F238E27FC236}">
                <a16:creationId xmlns:a16="http://schemas.microsoft.com/office/drawing/2014/main" id="{708D2E2E-56EE-FEAD-15D7-F8D0E1ED3E5F}"/>
              </a:ext>
            </a:extLst>
          </p:cNvPr>
          <p:cNvSpPr txBox="1">
            <a:spLocks/>
          </p:cNvSpPr>
          <p:nvPr/>
        </p:nvSpPr>
        <p:spPr>
          <a:xfrm>
            <a:off x="750738" y="1118679"/>
            <a:ext cx="4103357" cy="53112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 latinLnBrk="1">
              <a:spcAft>
                <a:spcPct val="0"/>
              </a:spcAft>
            </a:pPr>
            <a:endParaRPr kumimoji="1" lang="uk-UA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52632B-BDF9-FD01-0EE1-F445EDD441FE}"/>
              </a:ext>
            </a:extLst>
          </p:cNvPr>
          <p:cNvSpPr txBox="1"/>
          <p:nvPr/>
        </p:nvSpPr>
        <p:spPr>
          <a:xfrm>
            <a:off x="750738" y="1118679"/>
            <a:ext cx="38508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Впливові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об’єкти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інфраструктури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- «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магніти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»: </a:t>
            </a:r>
          </a:p>
          <a:p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Великі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торгівельно-розважальні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центри,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дилерські</a:t>
            </a:r>
            <a:endParaRPr lang="ru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підприємства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авто-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брендів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великі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магістралі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значним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трафіком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Опишіть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чому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вони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мають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значення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для?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Додайте опис тут…</a:t>
            </a:r>
            <a:endParaRPr lang="ru-UA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8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B9E56-0044-E2FD-ECF7-E692F6986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8594DA8A-7FC6-52DA-0BF8-C40CF0F199F2}"/>
              </a:ext>
            </a:extLst>
          </p:cNvPr>
          <p:cNvSpPr txBox="1">
            <a:spLocks/>
          </p:cNvSpPr>
          <p:nvPr/>
        </p:nvSpPr>
        <p:spPr>
          <a:xfrm>
            <a:off x="560363" y="1426063"/>
            <a:ext cx="5261291" cy="1551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O</a:t>
            </a:r>
            <a:r>
              <a:rPr kumimoji="1" lang="uk-UA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3</a:t>
            </a:r>
            <a:endParaRPr kumimoji="1" lang="zh-CN" altLang="en-US" sz="11200" dirty="0">
              <a:solidFill>
                <a:schemeClr val="tx1"/>
              </a:solidFill>
              <a:latin typeface="AVATR Sans Light" panose="02000800000000000000" pitchFamily="50" charset="-122"/>
              <a:ea typeface="AVATR Sans Light" panose="02000800000000000000" pitchFamily="50" charset="-122"/>
            </a:endParaRPr>
          </a:p>
        </p:txBody>
      </p:sp>
      <p:sp>
        <p:nvSpPr>
          <p:cNvPr id="3" name="文本占位符 3">
            <a:extLst>
              <a:ext uri="{FF2B5EF4-FFF2-40B4-BE49-F238E27FC236}">
                <a16:creationId xmlns:a16="http://schemas.microsoft.com/office/drawing/2014/main" id="{F78C9330-9887-B207-B7E6-02DE8B10083E}"/>
              </a:ext>
            </a:extLst>
          </p:cNvPr>
          <p:cNvSpPr txBox="1">
            <a:spLocks/>
          </p:cNvSpPr>
          <p:nvPr/>
        </p:nvSpPr>
        <p:spPr>
          <a:xfrm>
            <a:off x="560363" y="2977257"/>
            <a:ext cx="5722935" cy="5279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ru-RU" altLang="zh-CN" sz="40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Персонал</a:t>
            </a:r>
            <a:endParaRPr kumimoji="1" lang="en-US" altLang="zh-CN" sz="4000" dirty="0">
              <a:solidFill>
                <a:schemeClr val="tx1"/>
              </a:solidFill>
              <a:latin typeface="AVATR Font Light" panose="02000400000000000000" pitchFamily="2" charset="-122"/>
              <a:ea typeface="AVATR Font Light" panose="020004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317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BC689-9788-C347-604A-4D8986C1C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42980E48-613C-7F74-F0A3-FA8BB1F02D99}"/>
              </a:ext>
            </a:extLst>
          </p:cNvPr>
          <p:cNvSpPr txBox="1">
            <a:spLocks/>
          </p:cNvSpPr>
          <p:nvPr/>
        </p:nvSpPr>
        <p:spPr>
          <a:xfrm>
            <a:off x="838936" y="581405"/>
            <a:ext cx="7360356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r>
              <a:rPr lang="uk-UA" altLang="zh-CN" sz="2000" dirty="0">
                <a:solidFill>
                  <a:schemeClr val="tx1"/>
                </a:solidFill>
                <a:latin typeface="Arial" panose="020B0604020202020204" pitchFamily="34" charset="0"/>
                <a:ea typeface="AVATR Sans" panose="02000800000000000000"/>
                <a:cs typeface="Arial" panose="020B0604020202020204" pitchFamily="34" charset="0"/>
              </a:rPr>
              <a:t>Інформація про персонал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B921596-A1FE-44CD-570C-EC0C594AF4AA}"/>
              </a:ext>
            </a:extLst>
          </p:cNvPr>
          <p:cNvSpPr/>
          <p:nvPr/>
        </p:nvSpPr>
        <p:spPr>
          <a:xfrm>
            <a:off x="827859" y="5062150"/>
            <a:ext cx="266693" cy="23774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7B4A4E2-B760-6275-2ACA-221AE6A1C2F8}"/>
              </a:ext>
            </a:extLst>
          </p:cNvPr>
          <p:cNvSpPr/>
          <p:nvPr/>
        </p:nvSpPr>
        <p:spPr>
          <a:xfrm>
            <a:off x="827858" y="5440744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C09A8FF-FF97-B4EE-C8CC-5092EB4A0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17951"/>
              </p:ext>
            </p:extLst>
          </p:nvPr>
        </p:nvGraphicFramePr>
        <p:xfrm>
          <a:off x="850015" y="1179509"/>
          <a:ext cx="10818109" cy="2528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7760">
                  <a:extLst>
                    <a:ext uri="{9D8B030D-6E8A-4147-A177-3AD203B41FA5}">
                      <a16:colId xmlns:a16="http://schemas.microsoft.com/office/drawing/2014/main" val="2893758474"/>
                    </a:ext>
                  </a:extLst>
                </a:gridCol>
                <a:gridCol w="6610349">
                  <a:extLst>
                    <a:ext uri="{9D8B030D-6E8A-4147-A177-3AD203B41FA5}">
                      <a16:colId xmlns:a16="http://schemas.microsoft.com/office/drawing/2014/main" val="1078496517"/>
                    </a:ext>
                  </a:extLst>
                </a:gridCol>
              </a:tblGrid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Чи</a:t>
                      </a:r>
                      <a:r>
                        <a:rPr lang="ru-RU" sz="1100" u="none" strike="noStrike" dirty="0">
                          <a:effectLst/>
                        </a:rPr>
                        <a:t> є у вас </a:t>
                      </a:r>
                      <a:r>
                        <a:rPr lang="ru-RU" sz="1100" u="none" strike="noStrike" dirty="0" err="1">
                          <a:effectLst/>
                        </a:rPr>
                        <a:t>сертифіковані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техніки</a:t>
                      </a:r>
                      <a:r>
                        <a:rPr lang="ru-RU" sz="1100" u="none" strike="noStrike" dirty="0">
                          <a:effectLst/>
                        </a:rPr>
                        <a:t> з </a:t>
                      </a:r>
                      <a:r>
                        <a:rPr lang="ru-RU" sz="1100" u="none" strike="noStrike" dirty="0" err="1">
                          <a:effectLst/>
                        </a:rPr>
                        <a:t>обслуговування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електромобілів</a:t>
                      </a:r>
                      <a:r>
                        <a:rPr lang="ru-RU" sz="1100" u="none" strike="noStrike" dirty="0">
                          <a:effectLst/>
                        </a:rPr>
                        <a:t>?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r>
                        <a:rPr lang="uk-UA" sz="1100" u="none" strike="noStrike" dirty="0">
                          <a:effectLst/>
                        </a:rPr>
                        <a:t>              </a:t>
                      </a:r>
                      <a:r>
                        <a:rPr lang="ru-RU" sz="1100" u="none" strike="noStrike" dirty="0">
                          <a:effectLst/>
                        </a:rPr>
                        <a:t>Так           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Ні</a:t>
                      </a:r>
                      <a:r>
                        <a:rPr lang="ru-RU" sz="1100" u="none" strike="noStrike" dirty="0">
                          <a:effectLst/>
                        </a:rPr>
                        <a:t>                           </a:t>
                      </a:r>
                      <a:r>
                        <a:rPr lang="ru-RU" sz="1100" u="none" strike="noStrike" dirty="0" err="1">
                          <a:effectLst/>
                        </a:rPr>
                        <a:t>Плануємо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навчання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137404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працівників</a:t>
                      </a:r>
                      <a:r>
                        <a:rPr lang="ru-RU" sz="1100" u="none" strike="noStrike" dirty="0">
                          <a:effectLst/>
                        </a:rPr>
                        <a:t> (</a:t>
                      </a:r>
                      <a:r>
                        <a:rPr lang="ru-RU" sz="1100" u="none" strike="noStrike" dirty="0" err="1">
                          <a:effectLst/>
                        </a:rPr>
                        <a:t>загалом</a:t>
                      </a:r>
                      <a:r>
                        <a:rPr lang="ru-RU" sz="1100" u="none" strike="noStrike" dirty="0">
                          <a:effectLst/>
                        </a:rPr>
                        <a:t>):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445210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Менеджери</a:t>
                      </a:r>
                      <a:r>
                        <a:rPr lang="ru-RU" sz="1100" u="none" strike="noStrike" dirty="0">
                          <a:effectLst/>
                        </a:rPr>
                        <a:t> з продажу: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>
                          <a:effectLst/>
                        </a:rPr>
                        <a:t> </a:t>
                      </a:r>
                      <a:endParaRPr lang="ru-U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675707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Сервісні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консультанти</a:t>
                      </a:r>
                      <a:r>
                        <a:rPr lang="ru-RU" sz="1100" u="none" strike="noStrike" dirty="0">
                          <a:effectLst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>
                          <a:effectLst/>
                        </a:rPr>
                        <a:t> </a:t>
                      </a:r>
                      <a:endParaRPr lang="ru-U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992287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Механіки</a:t>
                      </a:r>
                      <a:r>
                        <a:rPr lang="ru-RU" sz="1100" u="none" strike="noStrike" dirty="0">
                          <a:effectLst/>
                        </a:rPr>
                        <a:t>/</a:t>
                      </a:r>
                      <a:r>
                        <a:rPr lang="ru-RU" sz="1100" u="none" strike="noStrike" dirty="0" err="1">
                          <a:effectLst/>
                        </a:rPr>
                        <a:t>техніки</a:t>
                      </a:r>
                      <a:r>
                        <a:rPr lang="ru-RU" sz="1100" u="none" strike="noStrike" dirty="0">
                          <a:effectLst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>
                          <a:effectLst/>
                        </a:rPr>
                        <a:t> </a:t>
                      </a:r>
                      <a:endParaRPr lang="ru-U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727131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Фахівці</a:t>
                      </a:r>
                      <a:r>
                        <a:rPr lang="ru-RU" sz="1100" u="none" strike="noStrike" dirty="0">
                          <a:effectLst/>
                        </a:rPr>
                        <a:t> з </a:t>
                      </a:r>
                      <a:r>
                        <a:rPr lang="ru-RU" sz="1100" u="none" strike="noStrike" dirty="0" err="1">
                          <a:effectLst/>
                        </a:rPr>
                        <a:t>електросистем</a:t>
                      </a:r>
                      <a:r>
                        <a:rPr lang="ru-RU" sz="1100" u="none" strike="noStrike" dirty="0">
                          <a:effectLst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>
                          <a:effectLst/>
                        </a:rPr>
                        <a:t> </a:t>
                      </a:r>
                      <a:endParaRPr lang="ru-U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060369"/>
                  </a:ext>
                </a:extLst>
              </a:tr>
              <a:tr h="3611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 err="1">
                          <a:effectLst/>
                        </a:rPr>
                        <a:t>Адміністративний</a:t>
                      </a:r>
                      <a:r>
                        <a:rPr lang="ru-RU" sz="1100" u="none" strike="noStrike" dirty="0">
                          <a:effectLst/>
                        </a:rPr>
                        <a:t> персонал: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100" u="none" strike="noStrike" dirty="0">
                          <a:effectLst/>
                        </a:rPr>
                        <a:t> </a:t>
                      </a:r>
                      <a:endParaRPr lang="ru-U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970211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D4B8F41-3EC5-4161-B51F-7F0C497967F3}"/>
              </a:ext>
            </a:extLst>
          </p:cNvPr>
          <p:cNvSpPr/>
          <p:nvPr/>
        </p:nvSpPr>
        <p:spPr>
          <a:xfrm>
            <a:off x="5213615" y="124795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42320CE-F366-EA42-A8E2-830E8BE1C876}"/>
              </a:ext>
            </a:extLst>
          </p:cNvPr>
          <p:cNvSpPr/>
          <p:nvPr/>
        </p:nvSpPr>
        <p:spPr>
          <a:xfrm>
            <a:off x="6610731" y="124795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92C131EC-C2E4-E70C-AC1B-3D00887F5AC5}"/>
              </a:ext>
            </a:extLst>
          </p:cNvPr>
          <p:cNvSpPr/>
          <p:nvPr/>
        </p:nvSpPr>
        <p:spPr>
          <a:xfrm>
            <a:off x="7610856" y="1247951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9DBED1-672A-FD4F-99C4-F92036BC8067}"/>
              </a:ext>
            </a:extLst>
          </p:cNvPr>
          <p:cNvSpPr txBox="1"/>
          <p:nvPr/>
        </p:nvSpPr>
        <p:spPr>
          <a:xfrm>
            <a:off x="742950" y="3998909"/>
            <a:ext cx="8051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Якщо є графічна структура майбутнього підприємства, надайте в наступному слайді, чи окремим вкладенням</a:t>
            </a:r>
            <a:endParaRPr lang="ru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248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02FE3-4161-CBD0-0B9D-52CE64EC3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49BC72A0-58A9-6364-FB68-3C74D609FE27}"/>
              </a:ext>
            </a:extLst>
          </p:cNvPr>
          <p:cNvSpPr txBox="1">
            <a:spLocks/>
          </p:cNvSpPr>
          <p:nvPr/>
        </p:nvSpPr>
        <p:spPr>
          <a:xfrm>
            <a:off x="560363" y="1426063"/>
            <a:ext cx="5261291" cy="1551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O</a:t>
            </a:r>
            <a:r>
              <a:rPr kumimoji="1" lang="uk-UA" altLang="zh-CN" sz="112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4</a:t>
            </a:r>
            <a:endParaRPr kumimoji="1" lang="zh-CN" altLang="en-US" sz="11200" dirty="0">
              <a:solidFill>
                <a:schemeClr val="tx1"/>
              </a:solidFill>
              <a:latin typeface="AVATR Sans Light" panose="02000800000000000000" pitchFamily="50" charset="-122"/>
              <a:ea typeface="AVATR Sans Light" panose="02000800000000000000" pitchFamily="50" charset="-122"/>
            </a:endParaRPr>
          </a:p>
        </p:txBody>
      </p:sp>
      <p:sp>
        <p:nvSpPr>
          <p:cNvPr id="3" name="文本占位符 3">
            <a:extLst>
              <a:ext uri="{FF2B5EF4-FFF2-40B4-BE49-F238E27FC236}">
                <a16:creationId xmlns:a16="http://schemas.microsoft.com/office/drawing/2014/main" id="{7DC57C26-B837-2818-31A4-2168CD6E6D53}"/>
              </a:ext>
            </a:extLst>
          </p:cNvPr>
          <p:cNvSpPr txBox="1">
            <a:spLocks/>
          </p:cNvSpPr>
          <p:nvPr/>
        </p:nvSpPr>
        <p:spPr>
          <a:xfrm>
            <a:off x="560363" y="2977257"/>
            <a:ext cx="6054446" cy="5279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ru-RU" altLang="zh-CN" sz="4000" dirty="0" err="1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Додаткова</a:t>
            </a:r>
            <a:r>
              <a:rPr kumimoji="1" lang="ru-RU" altLang="zh-CN" sz="4000" dirty="0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 </a:t>
            </a:r>
            <a:r>
              <a:rPr kumimoji="1" lang="ru-RU" altLang="zh-CN" sz="4000" dirty="0" err="1">
                <a:solidFill>
                  <a:schemeClr val="tx1"/>
                </a:solidFill>
                <a:latin typeface="AVATR Sans Light" panose="02000800000000000000" pitchFamily="50" charset="-122"/>
                <a:ea typeface="AVATR Sans Light" panose="02000800000000000000" pitchFamily="50" charset="-122"/>
              </a:rPr>
              <a:t>інформація</a:t>
            </a:r>
            <a:endParaRPr kumimoji="1" lang="en-US" altLang="zh-CN" sz="4000" dirty="0">
              <a:solidFill>
                <a:schemeClr val="tx1"/>
              </a:solidFill>
              <a:latin typeface="AVATR Font Light" panose="02000400000000000000" pitchFamily="2" charset="-122"/>
              <a:ea typeface="AVATR Font Light" panose="020004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6461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9580C-7810-36BE-5D14-D28AA6611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4">
            <a:extLst>
              <a:ext uri="{FF2B5EF4-FFF2-40B4-BE49-F238E27FC236}">
                <a16:creationId xmlns:a16="http://schemas.microsoft.com/office/drawing/2014/main" id="{E422B084-2523-58BE-81F6-7164088BD87B}"/>
              </a:ext>
            </a:extLst>
          </p:cNvPr>
          <p:cNvSpPr txBox="1">
            <a:spLocks/>
          </p:cNvSpPr>
          <p:nvPr/>
        </p:nvSpPr>
        <p:spPr>
          <a:xfrm>
            <a:off x="838936" y="581405"/>
            <a:ext cx="7360356" cy="237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/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AVATR Sans" panose="0200080000000000000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1A4695F-0B97-C2F4-BA38-EE25BBD068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211119"/>
              </p:ext>
            </p:extLst>
          </p:nvPr>
        </p:nvGraphicFramePr>
        <p:xfrm>
          <a:off x="838936" y="1013205"/>
          <a:ext cx="10844079" cy="2399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03842">
                  <a:extLst>
                    <a:ext uri="{9D8B030D-6E8A-4147-A177-3AD203B41FA5}">
                      <a16:colId xmlns:a16="http://schemas.microsoft.com/office/drawing/2014/main" val="151539002"/>
                    </a:ext>
                  </a:extLst>
                </a:gridCol>
                <a:gridCol w="5340237">
                  <a:extLst>
                    <a:ext uri="{9D8B030D-6E8A-4147-A177-3AD203B41FA5}">
                      <a16:colId xmlns:a16="http://schemas.microsoft.com/office/drawing/2014/main" val="2011685070"/>
                    </a:ext>
                  </a:extLst>
                </a:gridCol>
              </a:tblGrid>
              <a:tr h="967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Чому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хочете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стати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офіційним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дилером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Avatr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343488"/>
                  </a:ext>
                </a:extLst>
              </a:tr>
              <a:tr h="8245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Які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ваші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щодо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розвитку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мережі</a:t>
                      </a:r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U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718095"/>
                  </a:ext>
                </a:extLst>
              </a:tr>
              <a:tr h="6069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 готові ви пройти аудит та інспекцію майданчика представниками Avatr?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uk-UA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Так                           Ні</a:t>
                      </a:r>
                      <a:endParaRPr lang="ru-U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53" marR="7653" marT="7653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22761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D17ACF6-E915-B893-9261-2557BD83957E}"/>
              </a:ext>
            </a:extLst>
          </p:cNvPr>
          <p:cNvSpPr/>
          <p:nvPr/>
        </p:nvSpPr>
        <p:spPr>
          <a:xfrm>
            <a:off x="6535483" y="2969747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2E7D4DD-1F55-D167-8B4C-FCF34B11F009}"/>
              </a:ext>
            </a:extLst>
          </p:cNvPr>
          <p:cNvSpPr/>
          <p:nvPr/>
        </p:nvSpPr>
        <p:spPr>
          <a:xfrm>
            <a:off x="7932599" y="2969747"/>
            <a:ext cx="266693" cy="23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AB5FEF-2432-FE3A-1D6F-345FF253D1A4}"/>
              </a:ext>
            </a:extLst>
          </p:cNvPr>
          <p:cNvSpPr txBox="1"/>
          <p:nvPr/>
        </p:nvSpPr>
        <p:spPr>
          <a:xfrm>
            <a:off x="838936" y="4840869"/>
            <a:ext cx="10844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📌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Увага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Неповна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недостовірна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інформація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може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бути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підставою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відмови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розгляді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кандидатури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Надіслати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заповнену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анкету разом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додатками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електронну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пошту</a:t>
            </a:r>
            <a:r>
              <a:rPr lang="ru-UA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26341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F7927-C478-93FE-2443-A135E802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1DBDB4-4AEF-46AF-6EBF-C2938DEFCF0A}"/>
              </a:ext>
            </a:extLst>
          </p:cNvPr>
          <p:cNvSpPr txBox="1">
            <a:spLocks/>
          </p:cNvSpPr>
          <p:nvPr/>
        </p:nvSpPr>
        <p:spPr>
          <a:xfrm>
            <a:off x="560363" y="2977257"/>
            <a:ext cx="6054446" cy="5279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t"/>
            <a:r>
              <a:rPr kumimoji="1" lang="uk-UA" altLang="zh-CN" sz="4000" dirty="0">
                <a:solidFill>
                  <a:schemeClr val="tx1"/>
                </a:solidFill>
                <a:latin typeface="AVATR Font Light" panose="02000400000000000000" pitchFamily="2" charset="-122"/>
                <a:ea typeface="AVATR Sans Light" panose="02000800000000000000" pitchFamily="50" charset="-122"/>
              </a:rPr>
              <a:t>Дякуємо!</a:t>
            </a:r>
            <a:endParaRPr kumimoji="1" lang="en-US" altLang="zh-CN" sz="4000" dirty="0">
              <a:solidFill>
                <a:schemeClr val="tx1"/>
              </a:solidFill>
              <a:latin typeface="AVATR Font Light" panose="02000400000000000000" pitchFamily="2" charset="-122"/>
              <a:ea typeface="AVATR Font Light" panose="020004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9946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1017</Words>
  <Application>Microsoft Office PowerPoint</Application>
  <PresentationFormat>Широкоэкранный</PresentationFormat>
  <Paragraphs>227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AVATR Font Light</vt:lpstr>
      <vt:lpstr>AVATR Sans Light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Голотов Алексей</dc:creator>
  <cp:lastModifiedBy>Голотов Алексей</cp:lastModifiedBy>
  <cp:revision>125</cp:revision>
  <dcterms:created xsi:type="dcterms:W3CDTF">2025-08-02T14:49:49Z</dcterms:created>
  <dcterms:modified xsi:type="dcterms:W3CDTF">2025-09-16T15:39:17Z</dcterms:modified>
</cp:coreProperties>
</file>